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5"/>
  </p:notesMasterIdLst>
  <p:sldIdLst>
    <p:sldId id="298" r:id="rId5"/>
    <p:sldId id="315" r:id="rId6"/>
    <p:sldId id="316" r:id="rId7"/>
    <p:sldId id="317" r:id="rId8"/>
    <p:sldId id="332" r:id="rId9"/>
    <p:sldId id="319" r:id="rId10"/>
    <p:sldId id="320" r:id="rId11"/>
    <p:sldId id="321" r:id="rId12"/>
    <p:sldId id="322" r:id="rId13"/>
    <p:sldId id="323" r:id="rId14"/>
    <p:sldId id="303" r:id="rId15"/>
    <p:sldId id="324" r:id="rId16"/>
    <p:sldId id="325" r:id="rId17"/>
    <p:sldId id="326" r:id="rId18"/>
    <p:sldId id="333" r:id="rId19"/>
    <p:sldId id="334" r:id="rId20"/>
    <p:sldId id="335" r:id="rId21"/>
    <p:sldId id="336" r:id="rId22"/>
    <p:sldId id="337" r:id="rId23"/>
    <p:sldId id="33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68" autoAdjust="0"/>
    <p:restoredTop sz="94619" autoAdjust="0"/>
  </p:normalViewPr>
  <p:slideViewPr>
    <p:cSldViewPr snapToGrid="0">
      <p:cViewPr varScale="1">
        <p:scale>
          <a:sx n="90" d="100"/>
          <a:sy n="90" d="100"/>
        </p:scale>
        <p:origin x="10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12C5F8-8F63-4F93-808B-DD37C52859AE}" type="datetimeFigureOut">
              <a:rPr lang="en-CA" smtClean="0"/>
              <a:t>2025-03-26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F7077-36EA-43AC-BE7C-547D6E7367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7705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jiashenliu/515k-hotel-reviews-data-in-europe/data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 fontScale="90000"/>
          </a:bodyPr>
          <a:lstStyle/>
          <a:p>
            <a:r>
              <a:rPr lang="en-US" sz="3200" dirty="0"/>
              <a:t>AI Infrastructure and Arch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Assignment 4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Sentimental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 fontScale="77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Tavleen Kaur (200573180)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Sai Manoj </a:t>
            </a:r>
            <a:r>
              <a:rPr lang="en-US" sz="1600" dirty="0" err="1"/>
              <a:t>Mekapati</a:t>
            </a:r>
            <a:r>
              <a:rPr lang="en-US" sz="1600" dirty="0"/>
              <a:t> (200565197)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EB88BD-ECE5-2EF1-F6D2-00ACB9502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648" y="1428113"/>
            <a:ext cx="5041696" cy="44731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A77929-825D-7FDF-5BA7-28E1C4387754}"/>
              </a:ext>
            </a:extLst>
          </p:cNvPr>
          <p:cNvSpPr txBox="1"/>
          <p:nvPr/>
        </p:nvSpPr>
        <p:spPr>
          <a:xfrm>
            <a:off x="372533" y="304800"/>
            <a:ext cx="11446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Computes </a:t>
            </a:r>
            <a:r>
              <a:rPr lang="en-US" b="1" dirty="0"/>
              <a:t>ROC-AUC</a:t>
            </a:r>
            <a:r>
              <a:rPr lang="en-US" dirty="0"/>
              <a:t> for the Random Forest model by predicting probabilities, calculating the false positive rate (FPR) and true positive rate (TPR), and plotting the ROC curve to assess model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AUC score of 0.88</a:t>
            </a:r>
            <a:r>
              <a:rPr lang="en-US" dirty="0"/>
              <a:t> indicates a strong classifier.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412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w To Improve Your Boarding School With Our New Insights Package | Orah  Blog">
            <a:extLst>
              <a:ext uri="{FF2B5EF4-FFF2-40B4-BE49-F238E27FC236}">
                <a16:creationId xmlns:a16="http://schemas.microsoft.com/office/drawing/2014/main" id="{EB4652BE-83EC-006F-368A-ED1222FBCF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21" r="21210" b="1"/>
          <a:stretch/>
        </p:blipFill>
        <p:spPr bwMode="auto">
          <a:xfrm>
            <a:off x="6515944" y="2120900"/>
            <a:ext cx="4639736" cy="3748194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564908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CF4C4-C436-122F-07C4-3EDD135D6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9E589A-6435-91A7-DAD1-B45359F24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5399" y="2065867"/>
            <a:ext cx="6714067" cy="40724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A58D7C-4E59-6DF5-B078-93FEBEDA05F4}"/>
              </a:ext>
            </a:extLst>
          </p:cNvPr>
          <p:cNvSpPr txBox="1"/>
          <p:nvPr/>
        </p:nvSpPr>
        <p:spPr>
          <a:xfrm>
            <a:off x="406401" y="2319867"/>
            <a:ext cx="3073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Data Flow: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Data Source:</a:t>
            </a:r>
            <a:r>
              <a:rPr lang="en-IN" dirty="0"/>
              <a:t> Hotel reviews dataset stored in </a:t>
            </a:r>
            <a:r>
              <a:rPr lang="en-IN" b="1" dirty="0"/>
              <a:t>Azure Blob Storage</a:t>
            </a:r>
            <a:r>
              <a:rPr lang="en-IN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Processing:</a:t>
            </a:r>
            <a:r>
              <a:rPr lang="en-IN" dirty="0"/>
              <a:t> Azure Data Factory for ETL (Extract, Transform, Load).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Database:</a:t>
            </a:r>
            <a:r>
              <a:rPr lang="en-IN" dirty="0"/>
              <a:t> Processed data stored in a SQL database.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Visualization:</a:t>
            </a:r>
            <a:r>
              <a:rPr lang="en-IN" dirty="0"/>
              <a:t> Power BI for interactive dashboards.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0488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1339A-3F4C-C801-D19E-403E388F9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Step-2 Azure Blob Storage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772991C-526D-6196-2D4F-ED0662867A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6634" y="1896533"/>
            <a:ext cx="7097081" cy="38200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1B99B9-CA68-DB9D-76C3-D4E60E7CA47A}"/>
              </a:ext>
            </a:extLst>
          </p:cNvPr>
          <p:cNvSpPr txBox="1"/>
          <p:nvPr/>
        </p:nvSpPr>
        <p:spPr>
          <a:xfrm>
            <a:off x="575733" y="2116667"/>
            <a:ext cx="33189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Created essential resources on </a:t>
            </a:r>
            <a:r>
              <a:rPr lang="en-US" b="1" dirty="0"/>
              <a:t>Microsoft Azure</a:t>
            </a:r>
            <a:r>
              <a:rPr lang="en-US" dirty="0"/>
              <a:t>, including </a:t>
            </a:r>
            <a:r>
              <a:rPr lang="en-US" b="1" dirty="0"/>
              <a:t>SQL Database</a:t>
            </a:r>
            <a:r>
              <a:rPr lang="en-US" dirty="0"/>
              <a:t> to store and process sentiment analysis data efficiently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5544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5A204A-BE94-35EB-BC99-9FA8687F2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7400" y="1989666"/>
            <a:ext cx="7698331" cy="40070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FFF786-A134-0785-9757-D6AAAB9F2094}"/>
              </a:ext>
            </a:extLst>
          </p:cNvPr>
          <p:cNvSpPr txBox="1"/>
          <p:nvPr/>
        </p:nvSpPr>
        <p:spPr>
          <a:xfrm>
            <a:off x="1138766" y="1397013"/>
            <a:ext cx="991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 up an Azure Blob Storage resource and uploaded the dataset into the container.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3047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7FB156-EB9A-C493-DAC2-50AC5E4C2989}"/>
              </a:ext>
            </a:extLst>
          </p:cNvPr>
          <p:cNvSpPr txBox="1"/>
          <p:nvPr/>
        </p:nvSpPr>
        <p:spPr>
          <a:xfrm>
            <a:off x="414867" y="2413337"/>
            <a:ext cx="36914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resource in Azure Data Factory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Ingested data into Azure SQL Database using built-in copy task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Established connection with Azure SQL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Successfully created the pipeline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06C6BF-6CE6-A9B3-3742-49A5E4E38A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778" y="1420931"/>
            <a:ext cx="6527702" cy="376078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D22528-DFB2-BD64-FB9F-03ADC371F8CB}"/>
              </a:ext>
            </a:extLst>
          </p:cNvPr>
          <p:cNvSpPr txBox="1">
            <a:spLocks/>
          </p:cNvSpPr>
          <p:nvPr/>
        </p:nvSpPr>
        <p:spPr>
          <a:xfrm>
            <a:off x="1097280" y="286604"/>
            <a:ext cx="10058400" cy="9495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Step-3 Azure Data Factory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3544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0E753B-77BB-67BF-D20B-169CC1D7614B}"/>
              </a:ext>
            </a:extLst>
          </p:cNvPr>
          <p:cNvSpPr txBox="1"/>
          <p:nvPr/>
        </p:nvSpPr>
        <p:spPr>
          <a:xfrm>
            <a:off x="482328" y="1016001"/>
            <a:ext cx="2667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Visualized data in Microsoft Azure using SQL Database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Retrieved data by selecting the top 1000 rows for analysis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87CBBD-E046-8EFA-F77B-AAB227E20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021" y="567267"/>
            <a:ext cx="6942151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34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554964D-93CE-A9F4-7456-35BDD2FD0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067" y="1159932"/>
            <a:ext cx="6307666" cy="476467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3072892-F3BD-EBE9-ED6C-EDA98CFF9259}"/>
              </a:ext>
            </a:extLst>
          </p:cNvPr>
          <p:cNvSpPr txBox="1">
            <a:spLocks/>
          </p:cNvSpPr>
          <p:nvPr/>
        </p:nvSpPr>
        <p:spPr>
          <a:xfrm>
            <a:off x="1097280" y="286604"/>
            <a:ext cx="10058400" cy="7463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Step-4 Database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0F7F05-B409-77D2-D50A-0AACBD9200B6}"/>
              </a:ext>
            </a:extLst>
          </p:cNvPr>
          <p:cNvSpPr txBox="1"/>
          <p:nvPr/>
        </p:nvSpPr>
        <p:spPr>
          <a:xfrm>
            <a:off x="626533" y="1608667"/>
            <a:ext cx="368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Visualized data in Azure Data Studio (SQL) through the established connection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Retrieved data by selecting the top 1000 rows for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1135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5FC4BC-642C-8210-C4C5-A9ED4E893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199" y="1550246"/>
            <a:ext cx="6832255" cy="39361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E0106D-5286-413E-7898-E7F686228DC6}"/>
              </a:ext>
            </a:extLst>
          </p:cNvPr>
          <p:cNvSpPr txBox="1">
            <a:spLocks/>
          </p:cNvSpPr>
          <p:nvPr/>
        </p:nvSpPr>
        <p:spPr>
          <a:xfrm>
            <a:off x="1097280" y="286604"/>
            <a:ext cx="10058400" cy="7463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Step-5 Visualization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1D5694-D836-E54D-BB76-12B199672386}"/>
              </a:ext>
            </a:extLst>
          </p:cNvPr>
          <p:cNvSpPr txBox="1"/>
          <p:nvPr/>
        </p:nvSpPr>
        <p:spPr>
          <a:xfrm>
            <a:off x="753533" y="1659467"/>
            <a:ext cx="3632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Visualized data for insights using Power BI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Retrieved data through the following steps:</a:t>
            </a:r>
            <a:br>
              <a:rPr lang="en-US" dirty="0"/>
            </a:br>
            <a:r>
              <a:rPr lang="en-IN" i="1" dirty="0"/>
              <a:t>Get Data → Azure → Azure SQL Database</a:t>
            </a:r>
          </a:p>
        </p:txBody>
      </p:sp>
    </p:spTree>
    <p:extLst>
      <p:ext uri="{BB962C8B-B14F-4D97-AF65-F5344CB8AC3E}">
        <p14:creationId xmlns:p14="http://schemas.microsoft.com/office/powerpoint/2010/main" val="2799489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093A14-7ACC-5E0D-051F-738C19897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533" y="939799"/>
            <a:ext cx="7534784" cy="43095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796F8C3-A2EA-179C-BFED-D7C8C10D1895}"/>
              </a:ext>
            </a:extLst>
          </p:cNvPr>
          <p:cNvSpPr txBox="1"/>
          <p:nvPr/>
        </p:nvSpPr>
        <p:spPr>
          <a:xfrm>
            <a:off x="296333" y="482600"/>
            <a:ext cx="4140200" cy="5824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Key Insights</a:t>
            </a:r>
          </a:p>
          <a:p>
            <a:pPr algn="l"/>
            <a:endParaRPr lang="en-US" b="1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High-Rated Hotels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: "Hotel Casa..." and "The Soho..." lead in guest satisfaction.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Negative Feedback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: Common themes in negative reviews need addressing.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Positive Dominance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: </a:t>
            </a:r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78%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 of reviews are positive, but </a:t>
            </a:r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22%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 indicate room for improvement.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Yearly Trends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: Review volume &amp; scores fluctuated (2015-2017), peaking in 2016/17.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Regional Differences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: Average scores vary by country, suggesting localized service gaps.</a:t>
            </a:r>
          </a:p>
          <a:p>
            <a:pPr algn="l">
              <a:spcBef>
                <a:spcPts val="300"/>
              </a:spcBef>
            </a:pPr>
            <a:endParaRPr lang="en-US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algn="l"/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Action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: Boost low-performing hotels, address negative feedback, and track trends.</a:t>
            </a:r>
          </a:p>
          <a:p>
            <a:endParaRPr lang="en-IN" dirty="0"/>
          </a:p>
        </p:txBody>
      </p:sp>
      <p:pic>
        <p:nvPicPr>
          <p:cNvPr id="3" name="Picture 2" descr="How To Improve Your Boarding School With Our New Insights Package | Orah  Blog">
            <a:extLst>
              <a:ext uri="{FF2B5EF4-FFF2-40B4-BE49-F238E27FC236}">
                <a16:creationId xmlns:a16="http://schemas.microsoft.com/office/drawing/2014/main" id="{6C48682E-BB7D-6F2F-52AB-027D4DEAE9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21" r="21210" b="1"/>
          <a:stretch/>
        </p:blipFill>
        <p:spPr bwMode="auto">
          <a:xfrm>
            <a:off x="1603360" y="284480"/>
            <a:ext cx="926479" cy="74845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65803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1D7A6-3F66-A1D3-C40C-73B32FF97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3FB9E-787F-1D1E-552B-4D1CB36F0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Overview of the Project: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Sentiment analysis is the process of determining the emotional tone behind a piece of text.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It is widely used in business to analyze customer feedback, social media, and product reviews</a:t>
            </a:r>
          </a:p>
          <a:p>
            <a:endParaRPr lang="en-US" dirty="0"/>
          </a:p>
          <a:p>
            <a:r>
              <a:rPr lang="en-US" b="1" dirty="0"/>
              <a:t>Why This Matters:</a:t>
            </a:r>
            <a:endParaRPr lang="en-US" dirty="0"/>
          </a:p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Helps businesses understand customer opinions.</a:t>
            </a:r>
          </a:p>
          <a:p>
            <a:pPr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Improves decision-making for service improvements.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68847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9D70ED-A95A-785D-FA66-6A303969C89C}"/>
              </a:ext>
            </a:extLst>
          </p:cNvPr>
          <p:cNvSpPr txBox="1"/>
          <p:nvPr/>
        </p:nvSpPr>
        <p:spPr>
          <a:xfrm>
            <a:off x="2616200" y="2243666"/>
            <a:ext cx="660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i="1" dirty="0">
                <a:latin typeface="Kristen ITC" panose="03050502040202030202" pitchFamily="66" charset="0"/>
              </a:rPr>
              <a:t>THANK YOU</a:t>
            </a:r>
            <a:endParaRPr lang="en-IN" sz="7200" i="1" dirty="0">
              <a:latin typeface="Kristen ITC" panose="03050502040202030202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572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A659-277A-27D5-65C6-6D292050F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Problem Statement &amp; Challenges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F18E4-44A0-A3D5-28FD-0BD11DDFE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347" y="1964282"/>
            <a:ext cx="10058400" cy="3760891"/>
          </a:xfrm>
        </p:spPr>
        <p:txBody>
          <a:bodyPr/>
          <a:lstStyle/>
          <a:p>
            <a:r>
              <a:rPr lang="en-US" b="1" dirty="0"/>
              <a:t>The Challenge:</a:t>
            </a:r>
          </a:p>
          <a:p>
            <a:r>
              <a:rPr lang="en-US" dirty="0"/>
              <a:t>Hotels receive thousands of customer reviews, making manual analysis impractical.</a:t>
            </a:r>
          </a:p>
          <a:p>
            <a:endParaRPr lang="en-US" dirty="0"/>
          </a:p>
          <a:p>
            <a:r>
              <a:rPr lang="en-US" b="1" dirty="0"/>
              <a:t>Objective</a:t>
            </a:r>
            <a:r>
              <a:rPr lang="en-US" dirty="0"/>
              <a:t>:</a:t>
            </a:r>
          </a:p>
          <a:p>
            <a:pPr lvl="0">
              <a:lnSpc>
                <a:spcPct val="100000"/>
              </a:lnSpc>
            </a:pPr>
            <a:r>
              <a:rPr lang="en-US" dirty="0"/>
              <a:t>Use machine learning &amp; NLP to classify reviews as positive or negative.</a:t>
            </a:r>
          </a:p>
          <a:p>
            <a:pPr lvl="0">
              <a:lnSpc>
                <a:spcPct val="100000"/>
              </a:lnSpc>
            </a:pPr>
            <a:r>
              <a:rPr lang="en-US" dirty="0"/>
              <a:t>Identify trends in customer satisfaction across different locations.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Rectangle 3" descr="Programmer">
            <a:extLst>
              <a:ext uri="{FF2B5EF4-FFF2-40B4-BE49-F238E27FC236}">
                <a16:creationId xmlns:a16="http://schemas.microsoft.com/office/drawing/2014/main" id="{AD31081A-0C6D-28E6-9CD1-6BED75CE697B}"/>
              </a:ext>
            </a:extLst>
          </p:cNvPr>
          <p:cNvSpPr/>
          <p:nvPr/>
        </p:nvSpPr>
        <p:spPr>
          <a:xfrm>
            <a:off x="992326" y="1964282"/>
            <a:ext cx="723021" cy="778917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" name="Rectangle 4" descr="Graduation Cap">
            <a:extLst>
              <a:ext uri="{FF2B5EF4-FFF2-40B4-BE49-F238E27FC236}">
                <a16:creationId xmlns:a16="http://schemas.microsoft.com/office/drawing/2014/main" id="{429A6C5A-1E4D-114C-4002-43D636649127}"/>
              </a:ext>
            </a:extLst>
          </p:cNvPr>
          <p:cNvSpPr/>
          <p:nvPr/>
        </p:nvSpPr>
        <p:spPr>
          <a:xfrm>
            <a:off x="1044803" y="3471335"/>
            <a:ext cx="618067" cy="778917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style>
          <a:lnRef idx="2">
            <a:schemeClr val="dk1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008900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20C6-A6B4-674A-CF88-418055C7B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Dataset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98149-A55B-8C61-BC59-4AEFFC425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Kaggle – </a:t>
            </a:r>
            <a:r>
              <a:rPr lang="en-US" i="1" dirty="0">
                <a:hlinkClick r:id="rId2"/>
              </a:rPr>
              <a:t>European Hotel Reviews Dataset</a:t>
            </a:r>
            <a:endParaRPr lang="en-US" i="1" dirty="0"/>
          </a:p>
          <a:p>
            <a:r>
              <a:rPr lang="en-IN" b="1" dirty="0"/>
              <a:t>Size:</a:t>
            </a:r>
            <a:r>
              <a:rPr lang="en-IN" dirty="0"/>
              <a:t> 515,738 reviews</a:t>
            </a:r>
            <a:endParaRPr lang="en-US" i="1" dirty="0"/>
          </a:p>
          <a:p>
            <a:r>
              <a:rPr lang="en-IN" dirty="0"/>
              <a:t>Key Columns: </a:t>
            </a:r>
            <a:r>
              <a:rPr lang="en-IN" sz="1400" i="1" dirty="0" err="1"/>
              <a:t>Hotel_Name</a:t>
            </a:r>
            <a:r>
              <a:rPr lang="en-IN" sz="1400" i="1" dirty="0"/>
              <a:t> , </a:t>
            </a:r>
            <a:r>
              <a:rPr lang="en-IN" sz="1400" i="1" dirty="0" err="1"/>
              <a:t>Hotel_Address</a:t>
            </a:r>
            <a:r>
              <a:rPr lang="en-IN" sz="1400" i="1" dirty="0"/>
              <a:t>, </a:t>
            </a:r>
            <a:r>
              <a:rPr lang="en-IN" sz="1400" i="1" dirty="0" err="1"/>
              <a:t>Reviewer_Nationality</a:t>
            </a:r>
            <a:r>
              <a:rPr lang="en-IN" sz="1400" i="1" dirty="0"/>
              <a:t>, </a:t>
            </a:r>
            <a:r>
              <a:rPr lang="en-IN" sz="1400" i="1" dirty="0" err="1"/>
              <a:t>Positive_Review</a:t>
            </a:r>
            <a:r>
              <a:rPr lang="en-IN" sz="1400" i="1" dirty="0"/>
              <a:t>, </a:t>
            </a:r>
            <a:r>
              <a:rPr lang="en-IN" sz="1400" i="1" dirty="0" err="1"/>
              <a:t>Negative_Review</a:t>
            </a:r>
            <a:r>
              <a:rPr lang="en-IN" sz="1400" i="1" dirty="0"/>
              <a:t>, </a:t>
            </a:r>
            <a:r>
              <a:rPr lang="en-IN" sz="1400" i="1" dirty="0" err="1"/>
              <a:t>Reviewer_Score</a:t>
            </a:r>
            <a:r>
              <a:rPr lang="en-IN" sz="1400" i="1" dirty="0"/>
              <a:t>, </a:t>
            </a:r>
            <a:r>
              <a:rPr lang="en-IN" sz="1400" i="1" dirty="0" err="1"/>
              <a:t>Total_Number_of_Reviews</a:t>
            </a:r>
            <a:endParaRPr lang="en-IN" sz="1400" i="1" dirty="0"/>
          </a:p>
          <a:p>
            <a:pPr marL="0" indent="0">
              <a:buNone/>
            </a:pPr>
            <a:r>
              <a:rPr lang="en-IN" dirty="0"/>
              <a:t>  Dataset Challenges: </a:t>
            </a:r>
          </a:p>
          <a:p>
            <a:r>
              <a:rPr lang="en-IN" dirty="0"/>
              <a:t>Handling missing values.</a:t>
            </a:r>
          </a:p>
          <a:p>
            <a:r>
              <a:rPr lang="en-US" dirty="0"/>
              <a:t>Combining positive &amp; negative reviews for overall sentiment classification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3190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B2766-5DEB-1AFB-2DE9-513B7D157EA2}"/>
              </a:ext>
            </a:extLst>
          </p:cNvPr>
          <p:cNvSpPr txBox="1">
            <a:spLocks/>
          </p:cNvSpPr>
          <p:nvPr/>
        </p:nvSpPr>
        <p:spPr>
          <a:xfrm>
            <a:off x="340359" y="350705"/>
            <a:ext cx="9072880" cy="9414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/>
              <a:t>Data Preprocessing</a:t>
            </a:r>
            <a:endParaRPr lang="en-IN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CE9B8C-4EBC-6482-33BB-4062F66F5A97}"/>
              </a:ext>
            </a:extLst>
          </p:cNvPr>
          <p:cNvSpPr txBox="1"/>
          <p:nvPr/>
        </p:nvSpPr>
        <p:spPr>
          <a:xfrm>
            <a:off x="220134" y="1185114"/>
            <a:ext cx="105494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Importing essential NLTK resources for text processing and sets the file path for the hotel reviews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Combines positive and negative reviews into a single column, labels bad reviews based on the reviewer score, and keeps only the relevant columns.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A1862F-B303-64C3-5354-DF3A2C79F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821" y="2505697"/>
            <a:ext cx="5069046" cy="37122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63F742-DCB6-63A9-A183-559F460E1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734" y="2483953"/>
            <a:ext cx="5147733" cy="373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08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A56E0C8-E9EE-DEFC-A508-5EF4B2A1C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67" y="973665"/>
            <a:ext cx="5587892" cy="53424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2AB99C-1BFA-C468-FE66-EC291509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626" y="955701"/>
            <a:ext cx="6002337" cy="537839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8CD99C-D276-F506-F163-C5C23A284A09}"/>
              </a:ext>
            </a:extLst>
          </p:cNvPr>
          <p:cNvSpPr txBox="1"/>
          <p:nvPr/>
        </p:nvSpPr>
        <p:spPr>
          <a:xfrm>
            <a:off x="160867" y="62241"/>
            <a:ext cx="114886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Removes placeholders like "No Negative" and "No Positive" from reviews, then applies text preprocessing by converting to lowercase, removing punctuation and digits, filtering </a:t>
            </a:r>
            <a:r>
              <a:rPr lang="en-US" dirty="0" err="1"/>
              <a:t>stopwords</a:t>
            </a:r>
            <a:r>
              <a:rPr lang="en-US" dirty="0"/>
              <a:t>, and lemmatizing words. The cleaned text is stored in a new column, </a:t>
            </a:r>
            <a:r>
              <a:rPr lang="en-IN" i="1" dirty="0" err="1"/>
              <a:t>review_clean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4259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BF241E-6F8A-D30C-D39A-8FBA36F9E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09" y="1951818"/>
            <a:ext cx="5688691" cy="40829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6446DC-5110-DC79-D49C-AB689072D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697" y="1951818"/>
            <a:ext cx="5476774" cy="40829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229A1C2-EE0F-3D36-65E1-F575E3764C8D}"/>
              </a:ext>
            </a:extLst>
          </p:cNvPr>
          <p:cNvSpPr txBox="1"/>
          <p:nvPr/>
        </p:nvSpPr>
        <p:spPr>
          <a:xfrm>
            <a:off x="296333" y="389467"/>
            <a:ext cx="114384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Performs sentiment analysis using VADER, extracts sentiment scores, calculates review length, and applies TF-IDF vectorization.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Identifies the top 10 highest positive and lowest negative sentiment reviews with more than five words.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0462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238EA0-3A69-62F0-2C38-1709257D2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799" y="1349267"/>
            <a:ext cx="5546037" cy="47382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C941A4-33F7-D22A-0C0C-0213B27AD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49267"/>
            <a:ext cx="6095999" cy="36380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A76614-C5C3-D574-2F7C-B46ED225D7E3}"/>
              </a:ext>
            </a:extLst>
          </p:cNvPr>
          <p:cNvSpPr txBox="1"/>
          <p:nvPr/>
        </p:nvSpPr>
        <p:spPr>
          <a:xfrm>
            <a:off x="431799" y="313267"/>
            <a:ext cx="1138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Creates a </a:t>
            </a:r>
            <a:r>
              <a:rPr lang="en-US" b="1" dirty="0"/>
              <a:t>sentiment-based </a:t>
            </a:r>
            <a:r>
              <a:rPr lang="en-US" b="1" dirty="0" err="1"/>
              <a:t>WordCloud</a:t>
            </a:r>
            <a:r>
              <a:rPr lang="en-US" dirty="0"/>
              <a:t> from hotel reviews using VADER, where words are colored green (positive), red (negative), or grey (neutral) to visualize frequently used terms and their sentiment impact.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433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7101D3-9BEC-E09C-2383-3D78D859D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32" y="1275836"/>
            <a:ext cx="6032259" cy="50741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84282B-F2A6-088B-3AF1-73F88EC9F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266" y="1275836"/>
            <a:ext cx="5643002" cy="50064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2FEC70-D9DC-F5D0-610A-BCB381C14BE8}"/>
              </a:ext>
            </a:extLst>
          </p:cNvPr>
          <p:cNvSpPr txBox="1"/>
          <p:nvPr/>
        </p:nvSpPr>
        <p:spPr>
          <a:xfrm>
            <a:off x="194732" y="75507"/>
            <a:ext cx="11802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Applies </a:t>
            </a:r>
            <a:r>
              <a:rPr lang="en-US" sz="1600" b="1" dirty="0"/>
              <a:t>TF-IDF vectorization</a:t>
            </a:r>
            <a:r>
              <a:rPr lang="en-US" sz="1600" dirty="0"/>
              <a:t> to convert text data into numerical features, then trains and evaluates a </a:t>
            </a:r>
            <a:r>
              <a:rPr lang="en-US" sz="1600" b="1" dirty="0"/>
              <a:t>Logistic Regression model</a:t>
            </a:r>
            <a:r>
              <a:rPr lang="en-US" sz="1600" dirty="0"/>
              <a:t> with class balancing to predict sentiment labels.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Trains a </a:t>
            </a:r>
            <a:r>
              <a:rPr lang="en-US" sz="1600" b="1" dirty="0"/>
              <a:t>Random Forest classifier</a:t>
            </a:r>
            <a:r>
              <a:rPr lang="en-US" sz="1600" dirty="0"/>
              <a:t> using additional features, evaluates its accuracy, and generates a classification report for performance analysis.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70892294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{56854197-9352-4A2B-951D-9A0EF19E8DE0}tf22712842_win32</Template>
  <TotalTime>409</TotalTime>
  <Words>725</Words>
  <Application>Microsoft Office PowerPoint</Application>
  <PresentationFormat>Widescreen</PresentationFormat>
  <Paragraphs>71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Aptos</vt:lpstr>
      <vt:lpstr>Arial</vt:lpstr>
      <vt:lpstr>Bookman Old Style</vt:lpstr>
      <vt:lpstr>Calibri</vt:lpstr>
      <vt:lpstr>DeepSeek-CJK-patch</vt:lpstr>
      <vt:lpstr>Franklin Gothic Book</vt:lpstr>
      <vt:lpstr>Kristen ITC</vt:lpstr>
      <vt:lpstr>Custom</vt:lpstr>
      <vt:lpstr>AI Infrastructure and Arch  Assignment 4  Sentimental Analysis</vt:lpstr>
      <vt:lpstr>Introduction</vt:lpstr>
      <vt:lpstr>Problem Statement &amp; Challenges</vt:lpstr>
      <vt:lpstr>Dataset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Project Architecture</vt:lpstr>
      <vt:lpstr>Step-2 Azure Blob Storage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Sravya Medaramitla</dc:creator>
  <cp:lastModifiedBy>TAVLEEN KAUR</cp:lastModifiedBy>
  <cp:revision>17</cp:revision>
  <dcterms:created xsi:type="dcterms:W3CDTF">2025-03-20T15:38:02Z</dcterms:created>
  <dcterms:modified xsi:type="dcterms:W3CDTF">2025-03-26T22:55:18Z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